
<file path=[Content_Types].xml><?xml version="1.0" encoding="utf-8"?>
<Types xmlns="http://schemas.openxmlformats.org/package/2006/content-types">
  <Default Extension="xml" ContentType="application/xml"/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5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9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notesSlides/notesSlide2.xml" ContentType="application/vnd.openxmlformats-officedocument.presentationml.notesSlide+xml"/>
  <Override PartName="/ppt/viewProps.xml" ContentType="application/vnd.openxmlformats-officedocument.presentationml.viewProps+xml"/>
  <Override PartName="/ppt/notesSlides/notesSlide14.xml" ContentType="application/vnd.openxmlformats-officedocument.presentationml.notesSlide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20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91" r:id="rId5"/>
    <p:sldId id="320" r:id="rId6"/>
    <p:sldId id="292" r:id="rId7"/>
    <p:sldId id="293" r:id="rId8"/>
    <p:sldId id="294" r:id="rId9"/>
    <p:sldId id="309" r:id="rId10"/>
    <p:sldId id="295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273" r:id="rId2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FE176D-1848-40D3-BFBA-C98DB4E74B33}">
  <a:tblStyle styleId="{E2FE176D-1848-40D3-BFBA-C98DB4E74B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397" autoAdjust="0"/>
  </p:normalViewPr>
  <p:slideViewPr>
    <p:cSldViewPr snapToGrid="0">
      <p:cViewPr varScale="1">
        <p:scale>
          <a:sx n="94" d="100"/>
          <a:sy n="94" d="100"/>
        </p:scale>
        <p:origin x="1138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tableStyles" Target="tableStyle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/>
        </p:txBody>
      </p:sp>
      <p:sp>
        <p:nvSpPr>
          <p:cNvPr id="4" name="Google Shape;4;n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 sldNum="0" hdr="0" ftr="0"/>
  <p:notesStyle>
    <a:lvl1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8" name="Google Shape;108;p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Intro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</a:t>
            </a:r>
            <a:r>
              <a:rPr lang="it-IT" dirty="0" err="1"/>
              <a:t>discrepancy</a:t>
            </a:r>
            <a:r>
              <a:rPr lang="it-IT" dirty="0"/>
              <a:t>, </a:t>
            </a:r>
            <a:r>
              <a:rPr lang="it-IT" dirty="0" err="1"/>
              <a:t>maybe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of the datasets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Turns out </a:t>
            </a:r>
            <a:r>
              <a:rPr lang="it-IT" dirty="0" err="1"/>
              <a:t>Indian</a:t>
            </a:r>
            <a:r>
              <a:rPr lang="it-IT" dirty="0"/>
              <a:t> music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listened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kids</a:t>
            </a:r>
            <a:r>
              <a:rPr lang="it-IT" dirty="0"/>
              <a:t> music,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disabled</a:t>
            </a:r>
            <a:r>
              <a:rPr lang="it-IT" dirty="0"/>
              <a:t> </a:t>
            </a:r>
            <a:r>
              <a:rPr lang="it-IT" dirty="0" err="1"/>
              <a:t>comments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very</a:t>
            </a:r>
            <a:r>
              <a:rPr lang="it-IT" dirty="0"/>
              <a:t> big </a:t>
            </a:r>
            <a:r>
              <a:rPr lang="it-IT" dirty="0" err="1"/>
              <a:t>n</a:t>
            </a:r>
            <a:r>
              <a:rPr lang="it-IT" dirty="0"/>
              <a:t> of streams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Shows </a:t>
            </a:r>
            <a:r>
              <a:rPr lang="it-IT" dirty="0" err="1"/>
              <a:t>what</a:t>
            </a:r>
            <a:r>
              <a:rPr lang="it-IT" dirty="0"/>
              <a:t> people like atm.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the use of random in </a:t>
            </a:r>
            <a:r>
              <a:rPr lang="it-IT" dirty="0" err="1"/>
              <a:t>graphDB</a:t>
            </a:r>
            <a:r>
              <a:rPr lang="it-IT" dirty="0"/>
              <a:t>, </a:t>
            </a:r>
            <a:r>
              <a:rPr lang="it-IT" dirty="0" err="1"/>
              <a:t>very</a:t>
            </a:r>
            <a:r>
              <a:rPr lang="it-IT" dirty="0"/>
              <a:t> hard to use,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bind</a:t>
            </a:r>
            <a:r>
              <a:rPr lang="it-IT" dirty="0"/>
              <a:t> and rand() </a:t>
            </a:r>
            <a:r>
              <a:rPr lang="it-IT" dirty="0" err="1"/>
              <a:t>as</a:t>
            </a:r>
            <a:r>
              <a:rPr lang="it-IT" dirty="0"/>
              <a:t> random </a:t>
            </a:r>
            <a:r>
              <a:rPr lang="it-IT" dirty="0" err="1"/>
              <a:t>ordering</a:t>
            </a:r>
            <a:r>
              <a:rPr lang="it-IT" dirty="0"/>
              <a:t>. Can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 of key and tempo </a:t>
            </a:r>
            <a:r>
              <a:rPr lang="it-IT" dirty="0" err="1"/>
              <a:t>similarity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out some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similar</a:t>
            </a:r>
            <a:r>
              <a:rPr lang="it-IT" dirty="0"/>
              <a:t> streams to </a:t>
            </a:r>
            <a:r>
              <a:rPr lang="it-IT" dirty="0" err="1"/>
              <a:t>yt</a:t>
            </a:r>
            <a:r>
              <a:rPr lang="it-IT" dirty="0"/>
              <a:t> video </a:t>
            </a:r>
            <a:r>
              <a:rPr lang="it-IT" dirty="0" err="1"/>
              <a:t>views</a:t>
            </a:r>
            <a:r>
              <a:rPr lang="it-IT" dirty="0"/>
              <a:t>. A </a:t>
            </a:r>
            <a:r>
              <a:rPr lang="it-IT" dirty="0" err="1"/>
              <a:t>lot</a:t>
            </a:r>
            <a:r>
              <a:rPr lang="it-IT" dirty="0"/>
              <a:t> of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way </a:t>
            </a:r>
            <a:r>
              <a:rPr lang="it-IT" dirty="0" err="1"/>
              <a:t>higher</a:t>
            </a:r>
            <a:r>
              <a:rPr lang="it-IT" dirty="0"/>
              <a:t> streams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views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c93c893a1_0_12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4" name="Google Shape;114;g10c93c893a1_0_12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spotify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(with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info)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</a:t>
            </a:r>
            <a:r>
              <a:rPr lang="it-IT" dirty="0" err="1"/>
              <a:t>youtube</a:t>
            </a:r>
            <a:r>
              <a:rPr lang="it-IT" dirty="0"/>
              <a:t> video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2c22aa9c2d_0_6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772" name="Google Shape;772;g22c22aa9c2d_0_6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2c22aa9c2d_0_7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856" name="Google Shape;856;g22c22aa9c2d_0_7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Datasets from </a:t>
            </a:r>
            <a:r>
              <a:rPr lang="it-IT" dirty="0" err="1"/>
              <a:t>kaggle</a:t>
            </a:r>
            <a:r>
              <a:rPr lang="it-IT" dirty="0"/>
              <a:t>, 30.8 MB (</a:t>
            </a:r>
            <a:r>
              <a:rPr lang="it-IT" dirty="0" err="1"/>
              <a:t>about</a:t>
            </a:r>
            <a:r>
              <a:rPr lang="it-IT" dirty="0"/>
              <a:t> 20k </a:t>
            </a:r>
            <a:r>
              <a:rPr lang="it-IT" dirty="0" err="1"/>
              <a:t>rows</a:t>
            </a:r>
            <a:r>
              <a:rPr lang="it-IT" dirty="0"/>
              <a:t>) and 8 MB (28k </a:t>
            </a:r>
            <a:r>
              <a:rPr lang="it-IT" dirty="0" err="1"/>
              <a:t>rows</a:t>
            </a:r>
            <a:r>
              <a:rPr lang="it-IT" dirty="0"/>
              <a:t>),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columns</a:t>
            </a:r>
            <a:r>
              <a:rPr lang="it-IT" dirty="0"/>
              <a:t>, some of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8b3d9679f_0_0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20" name="Google Shape;120;g228b3d9679f_0_0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 </a:t>
            </a:r>
            <a:r>
              <a:rPr lang="it-IT" dirty="0" err="1"/>
              <a:t>Clean</a:t>
            </a:r>
            <a:r>
              <a:rPr lang="it-IT" dirty="0"/>
              <a:t>: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be multiple lines </a:t>
            </a:r>
            <a:r>
              <a:rPr lang="it-IT" dirty="0" err="1"/>
              <a:t>referring</a:t>
            </a:r>
            <a:r>
              <a:rPr lang="it-IT" dirty="0"/>
              <a:t> to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song</a:t>
            </a:r>
            <a:r>
              <a:rPr lang="it-IT" dirty="0"/>
              <a:t>,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a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made by multiple </a:t>
            </a:r>
            <a:r>
              <a:rPr lang="it-IT" dirty="0" err="1"/>
              <a:t>artists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row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for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except</a:t>
            </a:r>
            <a:r>
              <a:rPr lang="it-IT" dirty="0"/>
              <a:t> for the </a:t>
            </a:r>
            <a:r>
              <a:rPr lang="it-IT" dirty="0" err="1"/>
              <a:t>artist</a:t>
            </a:r>
            <a:r>
              <a:rPr lang="it-IT" dirty="0"/>
              <a:t>. </a:t>
            </a:r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happens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some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the </a:t>
            </a:r>
            <a:r>
              <a:rPr lang="it-IT" dirty="0" err="1"/>
              <a:t>same</a:t>
            </a:r>
            <a:r>
              <a:rPr lang="it-IT" dirty="0"/>
              <a:t>, are </a:t>
            </a:r>
            <a:r>
              <a:rPr lang="it-IT" dirty="0" err="1"/>
              <a:t>actually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, </a:t>
            </a:r>
            <a:r>
              <a:rPr lang="it-IT" dirty="0" err="1"/>
              <a:t>probably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conseguence</a:t>
            </a:r>
            <a:r>
              <a:rPr lang="it-IT" dirty="0"/>
              <a:t> of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data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taken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moments and some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changed</a:t>
            </a:r>
            <a:r>
              <a:rPr lang="it-IT" dirty="0"/>
              <a:t> in the </a:t>
            </a:r>
            <a:r>
              <a:rPr lang="it-IT" dirty="0" err="1"/>
              <a:t>meanwhile</a:t>
            </a:r>
            <a:r>
              <a:rPr lang="it-IT" dirty="0"/>
              <a:t>. In </a:t>
            </a:r>
            <a:r>
              <a:rPr lang="it-IT" dirty="0" err="1"/>
              <a:t>particular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streams of a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often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rows</a:t>
            </a:r>
            <a:r>
              <a:rPr lang="it-IT" dirty="0"/>
              <a:t>,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stream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monotonous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of time (and </a:t>
            </a:r>
            <a:r>
              <a:rPr lang="it-IT" dirty="0" err="1"/>
              <a:t>thus</a:t>
            </a:r>
            <a:r>
              <a:rPr lang="it-IT" dirty="0"/>
              <a:t>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recent</a:t>
            </a:r>
            <a:r>
              <a:rPr lang="it-IT" dirty="0"/>
              <a:t>).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resoning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made for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comments</a:t>
            </a:r>
            <a:r>
              <a:rPr lang="it-IT" dirty="0"/>
              <a:t>, likes, </a:t>
            </a:r>
            <a:r>
              <a:rPr lang="it-IT" dirty="0" err="1"/>
              <a:t>views</a:t>
            </a:r>
            <a:r>
              <a:rPr lang="it-IT" dirty="0"/>
              <a:t> and for the </a:t>
            </a:r>
            <a:r>
              <a:rPr lang="it-IT" dirty="0" err="1"/>
              <a:t>officiality</a:t>
            </a:r>
            <a:r>
              <a:rPr lang="it-IT" dirty="0"/>
              <a:t> of the video of a </a:t>
            </a:r>
            <a:r>
              <a:rPr lang="it-IT" dirty="0" err="1"/>
              <a:t>song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assumed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row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in </a:t>
            </a:r>
            <a:r>
              <a:rPr lang="it-IT" dirty="0" err="1"/>
              <a:t>cronological</a:t>
            </a:r>
            <a:r>
              <a:rPr lang="it-IT" dirty="0"/>
              <a:t> order and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kept</a:t>
            </a:r>
            <a:r>
              <a:rPr lang="it-IT" dirty="0"/>
              <a:t> the last </a:t>
            </a:r>
            <a:r>
              <a:rPr lang="it-IT" dirty="0" err="1"/>
              <a:t>values</a:t>
            </a:r>
            <a:r>
              <a:rPr lang="it-IT" dirty="0"/>
              <a:t> (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assumption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mandatory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recent</a:t>
            </a:r>
            <a:r>
              <a:rPr lang="it-IT" dirty="0"/>
              <a:t> </a:t>
            </a:r>
            <a:r>
              <a:rPr lang="it-IT" dirty="0" err="1"/>
              <a:t>officiality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choosen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).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merged</a:t>
            </a:r>
            <a:r>
              <a:rPr lang="it-IT" dirty="0"/>
              <a:t> the </a:t>
            </a:r>
            <a:r>
              <a:rPr lang="it-IT" dirty="0" err="1"/>
              <a:t>rows</a:t>
            </a:r>
            <a:r>
              <a:rPr lang="it-IT" dirty="0"/>
              <a:t> of the </a:t>
            </a:r>
            <a:r>
              <a:rPr lang="it-IT" dirty="0" err="1"/>
              <a:t>two</a:t>
            </a:r>
            <a:r>
              <a:rPr lang="it-IT" dirty="0"/>
              <a:t> database </a:t>
            </a:r>
            <a:r>
              <a:rPr lang="it-IT" dirty="0" err="1"/>
              <a:t>based</a:t>
            </a:r>
            <a:r>
              <a:rPr lang="it-IT" dirty="0"/>
              <a:t> on the track id (</a:t>
            </a:r>
            <a:r>
              <a:rPr lang="it-IT" dirty="0" err="1"/>
              <a:t>both</a:t>
            </a:r>
            <a:r>
              <a:rPr lang="it-IT" dirty="0"/>
              <a:t> datasets </a:t>
            </a:r>
            <a:r>
              <a:rPr lang="it-IT" dirty="0" err="1"/>
              <a:t>had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). One of the </a:t>
            </a:r>
            <a:r>
              <a:rPr lang="it-IT" dirty="0" err="1"/>
              <a:t>two</a:t>
            </a:r>
            <a:r>
              <a:rPr lang="it-IT" dirty="0"/>
              <a:t> datasets </a:t>
            </a:r>
            <a:r>
              <a:rPr lang="it-IT" dirty="0" err="1"/>
              <a:t>had</a:t>
            </a:r>
            <a:r>
              <a:rPr lang="it-IT" dirty="0"/>
              <a:t> the track id in the format "</a:t>
            </a:r>
            <a:r>
              <a:rPr lang="it-IT" dirty="0" err="1"/>
              <a:t>spotify:track</a:t>
            </a:r>
            <a:r>
              <a:rPr lang="it-IT" dirty="0"/>
              <a:t>:&lt;id&gt;" (for </a:t>
            </a:r>
            <a:r>
              <a:rPr lang="it-IT" dirty="0" err="1"/>
              <a:t>example</a:t>
            </a:r>
            <a:r>
              <a:rPr lang="it-IT" dirty="0"/>
              <a:t> "spotify:track:0d28khcov6AiegSCpG5TuT"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had</a:t>
            </a:r>
            <a:r>
              <a:rPr lang="it-IT" dirty="0"/>
              <a:t> "&lt;id&gt;" (for </a:t>
            </a:r>
            <a:r>
              <a:rPr lang="it-IT" dirty="0" err="1"/>
              <a:t>example</a:t>
            </a:r>
            <a:r>
              <a:rPr lang="it-IT" dirty="0"/>
              <a:t> "0d28khcov6AiegSCpG5TuT") 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edited</a:t>
            </a:r>
            <a:r>
              <a:rPr lang="it-IT" dirty="0"/>
              <a:t> the first one in order to </a:t>
            </a:r>
            <a:r>
              <a:rPr lang="it-IT" dirty="0" err="1"/>
              <a:t>have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format of the second one.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 Load: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row</a:t>
            </a:r>
            <a:r>
              <a:rPr lang="it-IT" dirty="0"/>
              <a:t> of the </a:t>
            </a:r>
            <a:r>
              <a:rPr lang="it-IT" dirty="0" err="1"/>
              <a:t>merged</a:t>
            </a:r>
            <a:r>
              <a:rPr lang="it-IT" dirty="0"/>
              <a:t> dataset </a:t>
            </a:r>
            <a:r>
              <a:rPr lang="it-IT" dirty="0" err="1"/>
              <a:t>we</a:t>
            </a:r>
            <a:r>
              <a:rPr lang="it-IT" dirty="0"/>
              <a:t> create a </a:t>
            </a:r>
            <a:r>
              <a:rPr lang="it-IT" dirty="0" err="1"/>
              <a:t>node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entity</a:t>
            </a:r>
            <a:r>
              <a:rPr lang="it-IT" dirty="0"/>
              <a:t> (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ontology</a:t>
            </a:r>
            <a:r>
              <a:rPr lang="it-IT" dirty="0"/>
              <a:t>),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check </a:t>
            </a:r>
            <a:r>
              <a:rPr lang="it-IT" dirty="0" err="1"/>
              <a:t>whether</a:t>
            </a:r>
            <a:r>
              <a:rPr lang="it-IT" dirty="0"/>
              <a:t> the </a:t>
            </a:r>
            <a:r>
              <a:rPr lang="it-IT" dirty="0" err="1"/>
              <a:t>entity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to the </a:t>
            </a:r>
            <a:r>
              <a:rPr lang="it-IT" dirty="0" err="1"/>
              <a:t>graph</a:t>
            </a:r>
            <a:r>
              <a:rPr lang="it-IT" dirty="0"/>
              <a:t> and,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add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and </a:t>
            </a:r>
            <a:r>
              <a:rPr lang="it-IT" dirty="0" err="1"/>
              <a:t>its</a:t>
            </a:r>
            <a:r>
              <a:rPr lang="it-IT" dirty="0"/>
              <a:t> data </a:t>
            </a:r>
            <a:r>
              <a:rPr lang="it-IT" dirty="0" err="1"/>
              <a:t>property</a:t>
            </a:r>
            <a:r>
              <a:rPr lang="it-IT" dirty="0"/>
              <a:t>. Once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entities</a:t>
            </a:r>
            <a:r>
              <a:rPr lang="it-IT" dirty="0"/>
              <a:t> of a </a:t>
            </a:r>
            <a:r>
              <a:rPr lang="it-IT" dirty="0" err="1"/>
              <a:t>row</a:t>
            </a:r>
            <a:r>
              <a:rPr lang="it-IT" dirty="0"/>
              <a:t> are </a:t>
            </a:r>
            <a:r>
              <a:rPr lang="it-IT" dirty="0" err="1"/>
              <a:t>added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link </a:t>
            </a:r>
            <a:r>
              <a:rPr lang="it-IT" dirty="0" err="1"/>
              <a:t>them</a:t>
            </a:r>
            <a:r>
              <a:rPr lang="it-IT" dirty="0"/>
              <a:t> (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weren't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linked</a:t>
            </a:r>
            <a:r>
              <a:rPr lang="it-IT" dirty="0"/>
              <a:t> in a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iteration</a:t>
            </a:r>
            <a:r>
              <a:rPr lang="it-IT" dirty="0"/>
              <a:t>).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At the end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serialized</a:t>
            </a:r>
            <a:r>
              <a:rPr lang="it-IT" dirty="0"/>
              <a:t> and </a:t>
            </a:r>
            <a:r>
              <a:rPr lang="it-IT" dirty="0" err="1"/>
              <a:t>saved</a:t>
            </a:r>
            <a:r>
              <a:rPr lang="it-IT" dirty="0"/>
              <a:t> in </a:t>
            </a:r>
            <a:r>
              <a:rPr lang="it-IT" dirty="0" err="1"/>
              <a:t>turtle</a:t>
            </a:r>
            <a:r>
              <a:rPr lang="it-IT" dirty="0"/>
              <a:t> format.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481" name="Google Shape;481;g22c22aa9c2d_0_2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schema,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too</a:t>
            </a:r>
            <a:r>
              <a:rPr lang="it-IT" dirty="0"/>
              <a:t> big </a:t>
            </a:r>
            <a:r>
              <a:rPr lang="it-IT" dirty="0" err="1"/>
              <a:t>but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essentials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481" name="Google Shape;481;g22c22aa9c2d_0_2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Spotify </a:t>
            </a:r>
            <a:r>
              <a:rPr lang="it-IT" dirty="0" err="1"/>
              <a:t>song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info. </a:t>
            </a:r>
            <a:r>
              <a:rPr lang="it-IT" dirty="0" err="1"/>
              <a:t>Published</a:t>
            </a:r>
            <a:r>
              <a:rPr lang="it-IT" dirty="0"/>
              <a:t> by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an Artist (</a:t>
            </a:r>
            <a:r>
              <a:rPr lang="it-IT" dirty="0" err="1"/>
              <a:t>wich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subclass</a:t>
            </a:r>
            <a:r>
              <a:rPr lang="it-IT" dirty="0"/>
              <a:t> of </a:t>
            </a:r>
            <a:r>
              <a:rPr lang="it-IT" dirty="0" err="1"/>
              <a:t>Person</a:t>
            </a:r>
            <a:r>
              <a:rPr lang="it-IT" dirty="0"/>
              <a:t>) and viceversa. Can be part of a playlist,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one or more </a:t>
            </a:r>
            <a:r>
              <a:rPr lang="it-IT" dirty="0" err="1"/>
              <a:t>genres</a:t>
            </a:r>
            <a:r>
              <a:rPr lang="it-IT" dirty="0"/>
              <a:t>. </a:t>
            </a:r>
            <a:r>
              <a:rPr lang="it-IT" dirty="0" err="1"/>
              <a:t>Genres</a:t>
            </a:r>
            <a:r>
              <a:rPr lang="it-IT" dirty="0"/>
              <a:t> </a:t>
            </a:r>
            <a:r>
              <a:rPr lang="it-IT" dirty="0" err="1"/>
              <a:t>modeled</a:t>
            </a:r>
            <a:r>
              <a:rPr lang="it-IT" dirty="0"/>
              <a:t> with </a:t>
            </a:r>
            <a:r>
              <a:rPr lang="it-IT" dirty="0" err="1"/>
              <a:t>skos</a:t>
            </a:r>
            <a:r>
              <a:rPr lang="it-IT" dirty="0"/>
              <a:t> (</a:t>
            </a:r>
            <a:r>
              <a:rPr lang="it-IT" dirty="0" err="1"/>
              <a:t>broader</a:t>
            </a:r>
            <a:r>
              <a:rPr lang="it-IT" dirty="0"/>
              <a:t> &amp; </a:t>
            </a:r>
            <a:r>
              <a:rPr lang="it-IT" dirty="0" err="1"/>
              <a:t>narrower</a:t>
            </a:r>
            <a:r>
              <a:rPr lang="it-IT" dirty="0"/>
              <a:t> for </a:t>
            </a:r>
            <a:r>
              <a:rPr lang="it-IT" dirty="0" err="1"/>
              <a:t>subgenres</a:t>
            </a:r>
            <a:r>
              <a:rPr lang="it-IT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481" name="Google Shape;481;g22c22aa9c2d_0_2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Song </a:t>
            </a:r>
            <a:r>
              <a:rPr lang="it-IT" dirty="0" err="1"/>
              <a:t>belongs</a:t>
            </a:r>
            <a:r>
              <a:rPr lang="it-IT" dirty="0"/>
              <a:t> to an album </a:t>
            </a:r>
            <a:r>
              <a:rPr lang="it-IT" dirty="0" err="1"/>
              <a:t>which</a:t>
            </a:r>
            <a:r>
              <a:rPr lang="it-IT" dirty="0"/>
              <a:t> can be of </a:t>
            </a:r>
            <a:r>
              <a:rPr lang="it-IT" dirty="0" err="1"/>
              <a:t>type</a:t>
            </a:r>
            <a:r>
              <a:rPr lang="it-IT" dirty="0"/>
              <a:t> single (so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song</a:t>
            </a:r>
            <a:r>
              <a:rPr lang="it-IT" dirty="0"/>
              <a:t>), or album or compilation (</a:t>
            </a:r>
            <a:r>
              <a:rPr lang="it-IT" dirty="0" err="1"/>
              <a:t>both</a:t>
            </a:r>
            <a:r>
              <a:rPr lang="it-IT" dirty="0"/>
              <a:t> can </a:t>
            </a:r>
            <a:r>
              <a:rPr lang="it-IT" dirty="0" err="1"/>
              <a:t>contain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1 </a:t>
            </a:r>
            <a:r>
              <a:rPr lang="it-IT" dirty="0" err="1"/>
              <a:t>song</a:t>
            </a:r>
            <a:r>
              <a:rPr lang="it-IT" dirty="0"/>
              <a:t>). Song be </a:t>
            </a:r>
            <a:r>
              <a:rPr lang="it-IT" dirty="0" err="1"/>
              <a:t>song</a:t>
            </a:r>
            <a:r>
              <a:rPr lang="it-IT" dirty="0"/>
              <a:t> of a </a:t>
            </a:r>
            <a:r>
              <a:rPr lang="it-IT" dirty="0" err="1"/>
              <a:t>youtube</a:t>
            </a:r>
            <a:r>
              <a:rPr lang="it-IT" dirty="0"/>
              <a:t> video (</a:t>
            </a:r>
            <a:r>
              <a:rPr lang="it-IT" dirty="0" err="1"/>
              <a:t>all</a:t>
            </a:r>
            <a:r>
              <a:rPr lang="it-IT" dirty="0"/>
              <a:t> info </a:t>
            </a:r>
            <a:r>
              <a:rPr lang="it-IT" dirty="0" err="1"/>
              <a:t>about</a:t>
            </a:r>
            <a:r>
              <a:rPr lang="it-IT" dirty="0"/>
              <a:t> video), </a:t>
            </a:r>
            <a:r>
              <a:rPr lang="it-IT" dirty="0" err="1"/>
              <a:t>uploaded</a:t>
            </a:r>
            <a:r>
              <a:rPr lang="it-IT" dirty="0"/>
              <a:t> by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channel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481" name="Google Shape;481;g22c22aa9c2d_0_2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validation</a:t>
            </a:r>
            <a:r>
              <a:rPr lang="it-IT" dirty="0"/>
              <a:t> with SHACL to make sure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correct</a:t>
            </a:r>
            <a:r>
              <a:rPr lang="it-IT" dirty="0"/>
              <a:t> and </a:t>
            </a:r>
            <a:r>
              <a:rPr lang="it-IT" dirty="0" err="1"/>
              <a:t>checked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appeared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data </a:t>
            </a:r>
            <a:r>
              <a:rPr lang="it-IT" dirty="0" err="1"/>
              <a:t>cleaning</a:t>
            </a:r>
            <a:r>
              <a:rPr lang="it-IT" dirty="0"/>
              <a:t>, </a:t>
            </a:r>
            <a:r>
              <a:rPr lang="it-IT" dirty="0" err="1"/>
              <a:t>merging</a:t>
            </a:r>
            <a:r>
              <a:rPr lang="it-IT" dirty="0"/>
              <a:t> and loading.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34075" y="-3343400"/>
            <a:ext cx="9463500" cy="44325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>
            <a:off x="7712400" y="4225318"/>
            <a:ext cx="1606800" cy="160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>
            <a:spLocks noGrp="1" noEditPoints="1"/>
          </p:cNvSpPr>
          <p:nvPr>
            <p:ph type="ctrTitle"/>
          </p:nvPr>
        </p:nvSpPr>
        <p:spPr>
          <a:xfrm>
            <a:off x="713100" y="2228613"/>
            <a:ext cx="6999300" cy="1479900"/>
          </a:xfrm>
          <a:prstGeom prst="rect">
            <a:avLst/>
          </a:prstGeom>
        </p:spPr>
        <p:txBody>
          <a:bodyPr wrap="square" lIns="91425" tIns="91425" rIns="91425" bIns="91425"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>
            <a:spLocks noGrp="1" noEditPoints="1"/>
          </p:cNvSpPr>
          <p:nvPr>
            <p:ph type="subTitle" idx="1"/>
          </p:nvPr>
        </p:nvSpPr>
        <p:spPr>
          <a:xfrm>
            <a:off x="713100" y="3881013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 lvl="0"/>
          </a:p>
        </p:txBody>
      </p:sp>
      <p:sp>
        <p:nvSpPr>
          <p:cNvPr id="13" name="Google Shape;13;p2"/>
          <p:cNvSpPr/>
          <p:nvPr/>
        </p:nvSpPr>
        <p:spPr>
          <a:xfrm>
            <a:off x="713100" y="-1851325"/>
            <a:ext cx="3858900" cy="3858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dt="0"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713100" y="369899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" name="Google Shape;64;p11"/>
          <p:cNvSpPr/>
          <p:nvPr/>
        </p:nvSpPr>
        <p:spPr>
          <a:xfrm>
            <a:off x="7131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5" name="Google Shape;65;p11"/>
          <p:cNvSpPr/>
          <p:nvPr/>
        </p:nvSpPr>
        <p:spPr>
          <a:xfrm>
            <a:off x="6147600" y="-82450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11"/>
          <p:cNvSpPr/>
          <p:nvPr/>
        </p:nvSpPr>
        <p:spPr>
          <a:xfrm>
            <a:off x="-72498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11"/>
          <p:cNvSpPr/>
          <p:nvPr/>
        </p:nvSpPr>
        <p:spPr>
          <a:xfrm>
            <a:off x="86760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11"/>
          <p:cNvSpPr>
            <a:spLocks noGrp="1" noEditPoints="1"/>
          </p:cNvSpPr>
          <p:nvPr>
            <p:ph type="title" hasCustomPrompt="1"/>
          </p:nvPr>
        </p:nvSpPr>
        <p:spPr>
          <a:xfrm>
            <a:off x="1284000" y="1551750"/>
            <a:ext cx="6576000" cy="1557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9" name="Google Shape;69;p11"/>
          <p:cNvSpPr>
            <a:spLocks noGrp="1" noEditPoints="1"/>
          </p:cNvSpPr>
          <p:nvPr>
            <p:ph type="subTitle" idx="1"/>
          </p:nvPr>
        </p:nvSpPr>
        <p:spPr>
          <a:xfrm>
            <a:off x="1284000" y="3108950"/>
            <a:ext cx="6576000" cy="497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0"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13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13"/>
          <p:cNvSpPr/>
          <p:nvPr/>
        </p:nvSpPr>
        <p:spPr>
          <a:xfrm rot="-5400000" flipH="1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Google Shape;75;p1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rot="10800000" flipH="1">
            <a:off x="-455100" y="-693300"/>
            <a:ext cx="100542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Google Shape;78;p1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 rot="5400000" flipH="1">
            <a:off x="1926000" y="-218705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" name="Google Shape;91;p17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 rot="10800000" flipH="1">
            <a:off x="-34075" y="-590025"/>
            <a:ext cx="9463500" cy="59460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19"/>
          <p:cNvSpPr/>
          <p:nvPr/>
        </p:nvSpPr>
        <p:spPr>
          <a:xfrm rot="10800000" flipH="1">
            <a:off x="5906861" y="4606463"/>
            <a:ext cx="2682000" cy="2682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19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" name="Google Shape;16;p3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7" name="Google Shape;17;p3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20" name="Google Shape;20;p3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" name="Google Shape;22;p3"/>
          <p:cNvSpPr>
            <a:spLocks noGrp="1" noEditPoints="1"/>
          </p:cNvSpPr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>
            <a:spLocks noGrp="1" noEditPoints="1"/>
          </p:cNvSpPr>
          <p:nvPr>
            <p:ph type="title" idx="2" hasCustomPrompt="1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>
            <a:spLocks noGrp="1" noEditPoints="1"/>
          </p:cNvSpPr>
          <p:nvPr>
            <p:ph type="subTitle" idx="1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" name="Google Shape;29;p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0" name="Google Shape;30;p4"/>
          <p:cNvSpPr>
            <a:spLocks noGrp="1" noEditPoints="1"/>
          </p:cNvSpPr>
          <p:nvPr>
            <p:ph type="body" idx="1"/>
          </p:nvPr>
        </p:nvSpPr>
        <p:spPr>
          <a:xfrm>
            <a:off x="720000" y="1473600"/>
            <a:ext cx="7704000" cy="21963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marL="45720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1101700" y="261292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5"/>
          <p:cNvSpPr/>
          <p:nvPr/>
        </p:nvSpPr>
        <p:spPr>
          <a:xfrm>
            <a:off x="7756575" y="4117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5"/>
          <p:cNvSpPr/>
          <p:nvPr/>
        </p:nvSpPr>
        <p:spPr>
          <a:xfrm rot="-5400000" flipH="1">
            <a:off x="-20862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" name="Google Shape;35;p5"/>
          <p:cNvSpPr/>
          <p:nvPr/>
        </p:nvSpPr>
        <p:spPr>
          <a:xfrm rot="-5400000" flipH="1">
            <a:off x="3796963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" name="Google Shape;36;p5"/>
          <p:cNvSpPr>
            <a:spLocks noGrp="1" noEditPoints="1"/>
          </p:cNvSpPr>
          <p:nvPr>
            <p:ph type="title"/>
          </p:nvPr>
        </p:nvSpPr>
        <p:spPr>
          <a:xfrm>
            <a:off x="1356563" y="2403050"/>
            <a:ext cx="2611800" cy="365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7" name="Google Shape;37;p5"/>
          <p:cNvSpPr>
            <a:spLocks noGrp="1" noEditPoints="1"/>
          </p:cNvSpPr>
          <p:nvPr>
            <p:ph type="title" idx="2"/>
          </p:nvPr>
        </p:nvSpPr>
        <p:spPr>
          <a:xfrm>
            <a:off x="5175614" y="2402925"/>
            <a:ext cx="2611800" cy="365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8" name="Google Shape;38;p5"/>
          <p:cNvSpPr>
            <a:spLocks noGrp="1" noEditPoints="1"/>
          </p:cNvSpPr>
          <p:nvPr>
            <p:ph type="subTitle" idx="1"/>
          </p:nvPr>
        </p:nvSpPr>
        <p:spPr>
          <a:xfrm>
            <a:off x="5175614" y="2768026"/>
            <a:ext cx="2611800" cy="945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lvl="0"/>
          </a:p>
        </p:txBody>
      </p:sp>
      <p:sp>
        <p:nvSpPr>
          <p:cNvPr id="39" name="Google Shape;39;p5"/>
          <p:cNvSpPr>
            <a:spLocks noGrp="1" noEditPoints="1"/>
          </p:cNvSpPr>
          <p:nvPr>
            <p:ph type="subTitle" idx="3"/>
          </p:nvPr>
        </p:nvSpPr>
        <p:spPr>
          <a:xfrm>
            <a:off x="1356563" y="2768026"/>
            <a:ext cx="2611800" cy="945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" name="Google Shape;43;p6"/>
          <p:cNvSpPr/>
          <p:nvPr/>
        </p:nvSpPr>
        <p:spPr>
          <a:xfrm rot="5400000">
            <a:off x="71783" y="-739300"/>
            <a:ext cx="1309500" cy="1309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6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>
            <a:spLocks noGrp="1" noEditPoints="1"/>
          </p:cNvSpPr>
          <p:nvPr>
            <p:ph type="body" idx="1"/>
          </p:nvPr>
        </p:nvSpPr>
        <p:spPr>
          <a:xfrm>
            <a:off x="713100" y="1987500"/>
            <a:ext cx="3542700" cy="26166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</a:lvl9pPr>
          </a:lstStyle>
          <a:p>
            <a:pPr lvl="0"/>
          </a:p>
        </p:txBody>
      </p:sp>
      <p:sp>
        <p:nvSpPr>
          <p:cNvPr id="47" name="Google Shape;47;p7"/>
          <p:cNvSpPr>
            <a:spLocks noGrp="1" noEditPoints="1"/>
          </p:cNvSpPr>
          <p:nvPr>
            <p:ph type="title"/>
          </p:nvPr>
        </p:nvSpPr>
        <p:spPr>
          <a:xfrm>
            <a:off x="713100" y="633900"/>
            <a:ext cx="3542700" cy="13536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l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48" name="Google Shape;48;p7"/>
          <p:cNvSpPr/>
          <p:nvPr/>
        </p:nvSpPr>
        <p:spPr>
          <a:xfrm rot="-5400000" flipH="1">
            <a:off x="4326738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dt="0"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7366800" y="-32385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8"/>
          <p:cNvSpPr/>
          <p:nvPr/>
        </p:nvSpPr>
        <p:spPr>
          <a:xfrm rot="5400000" flipH="1">
            <a:off x="1939500" y="-1407600"/>
            <a:ext cx="5265000" cy="7958700"/>
          </a:xfrm>
          <a:prstGeom prst="wave">
            <a:avLst>
              <a:gd name="adj1" fmla="val 524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8"/>
          <p:cNvSpPr/>
          <p:nvPr/>
        </p:nvSpPr>
        <p:spPr>
          <a:xfrm>
            <a:off x="-653250" y="346244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8"/>
          <p:cNvSpPr>
            <a:spLocks noGrp="1" noEditPoints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56;p9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9"/>
          <p:cNvSpPr/>
          <p:nvPr/>
        </p:nvSpPr>
        <p:spPr>
          <a:xfrm rot="5400000">
            <a:off x="584250" y="-1147500"/>
            <a:ext cx="7511700" cy="72540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9"/>
          <p:cNvSpPr>
            <a:spLocks noGrp="1" noEditPoints="1"/>
          </p:cNvSpPr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9"/>
          <p:cNvSpPr>
            <a:spLocks noGrp="1" noEditPoints="1"/>
          </p:cNvSpPr>
          <p:nvPr>
            <p:ph type="subTitle" idx="1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>
            <a:spLocks noGrp="1" noEditPoints="1"/>
          </p:cNvSpPr>
          <p:nvPr>
            <p:ph type="title"/>
          </p:nvPr>
        </p:nvSpPr>
        <p:spPr>
          <a:xfrm>
            <a:off x="720000" y="930600"/>
            <a:ext cx="3530700" cy="3282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>
            <a:spLocks noGrp="1" noEditPoints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7" name="Google Shape;7;p1"/>
          <p:cNvSpPr>
            <a:spLocks noGrp="1" noEditPoints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●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○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■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●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○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■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●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○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 pitchFamily="34" charset="0" panose="020F0502020204030203"/>
              <a:buChar char="■"/>
              <a:defRPr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defRPr>
            </a:lvl9pPr>
          </a:lstStyle>
          <a:p>
            <a:pPr lvl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hdr="0" ftr="0"/>
  <p:txStyles>
    <p:title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salvatorerastelli/spotify-and-youtube" TargetMode="External"/><Relationship Id="rId10" Type="http://schemas.openxmlformats.org/officeDocument/2006/relationships/image" Target="../media/image9.png"/><Relationship Id="rId11" Type="http://schemas.openxmlformats.org/officeDocument/2006/relationships/slideLayout" Target="../slideLayouts/slideLayout13.xml"/><Relationship Id="rId12" Type="http://schemas.openxmlformats.org/officeDocument/2006/relationships/notesSlide" Target="../notesSlides/notesSlide3.xml"/><Relationship Id="rId2" Type="http://schemas.openxmlformats.org/officeDocument/2006/relationships/hyperlink" Target="https://www.kaggle.com/datasets/sujaykapadnis/spotify-songs" TargetMode="Externa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14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slideLayout" Target="../slideLayouts/slideLayout14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>
            <a:spLocks noGrp="1" noEditPoints="1"/>
          </p:cNvSpPr>
          <p:nvPr>
            <p:ph type="ctrTitle"/>
          </p:nvPr>
        </p:nvSpPr>
        <p:spPr>
          <a:xfrm>
            <a:off x="713100" y="2017601"/>
            <a:ext cx="8202300" cy="1479900"/>
          </a:xfrm>
          <a:prstGeom prst="rect">
            <a:avLst/>
          </a:prstGeom>
        </p:spPr>
        <p:txBody>
          <a:bodyPr wrap="square" lIns="91425" tIns="91425" rIns="91425" bIns="91425" anchor="b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800" dirty="0"/>
              <a:t>Spotify &amp; </a:t>
            </a:r>
            <a:r>
              <a:rPr lang="en" sz="2800" dirty="0" err="1"/>
              <a:t>Youtube</a:t>
            </a:r>
            <a:r>
              <a:rPr lang="en" sz="2800" dirty="0"/>
              <a:t> Songs Statistics </a:t>
            </a:r>
            <a:r>
              <a:rPr lang="en" sz="2000" dirty="0">
                <a:solidFill>
                  <a:schemeClr val="dk2"/>
                </a:solidFill>
              </a:rPr>
              <a:t>FRANGI</a:t>
            </a:r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sz="2800" dirty="0">
              <a:solidFill>
                <a:schemeClr val="dk2"/>
              </a:solidFill>
              <a:latin typeface="Palanquin Dark Medium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111" name="Google Shape;111;p23"/>
          <p:cNvSpPr>
            <a:spLocks noGrp="1" noEditPoints="1"/>
          </p:cNvSpPr>
          <p:nvPr>
            <p:ph type="subTitle" idx="1"/>
          </p:nvPr>
        </p:nvSpPr>
        <p:spPr>
          <a:xfrm>
            <a:off x="894246" y="4096359"/>
            <a:ext cx="2804508" cy="551320"/>
          </a:xfrm>
          <a:prstGeom prst="round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 err="1"/>
              <a:t>Master’s</a:t>
            </a:r>
            <a:r>
              <a:rPr lang="it-IT" sz="1050" dirty="0"/>
              <a:t> Degree in Computer Engineering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Database 2 – Group Project - A.Y. 2023/23</a:t>
            </a:r>
          </a:p>
        </p:txBody>
      </p:sp>
      <p:pic>
        <p:nvPicPr>
          <p:cNvPr id="11" name="Immagine 10" descr="Immagine che contiene Elementi grafici, cerchio, Policromia, cartone animato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19844021">
            <a:off x="5547455" y="2445593"/>
            <a:ext cx="7533329" cy="7533329"/>
          </a:xfrm>
          <a:prstGeom prst="rect">
            <a:avLst/>
          </a:prstGeom>
        </p:spPr>
      </p:pic>
      <p:pic>
        <p:nvPicPr>
          <p:cNvPr id="17" name="Immagine 16" descr="Immagine che contiene testo, Carattere, Elementi grafici, grafica&#10;&#10;Descrizione generata automaticament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89701" y="219943"/>
            <a:ext cx="1842286" cy="1198800"/>
          </a:xfrm>
          <a:prstGeom prst="rect">
            <a:avLst/>
          </a:prstGeom>
        </p:spPr>
      </p:pic>
      <p:pic>
        <p:nvPicPr>
          <p:cNvPr id="3" name="Immagine 2" descr="Immagine che contiene rosso, Elementi grafici, simbolo, Carminio&#10;&#10;Descrizione generata automaticament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885065" y="2272844"/>
            <a:ext cx="865609" cy="59781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(2)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Song with max duration for </a:t>
            </a:r>
            <a:r>
              <a:rPr lang="it-IT" sz="1200" dirty="0" err="1">
                <a:solidFill>
                  <a:schemeClr val="bg2"/>
                </a:solidFill>
              </a:rPr>
              <a:t>each</a:t>
            </a:r>
            <a:r>
              <a:rPr lang="it-IT" sz="1200" dirty="0">
                <a:solidFill>
                  <a:schemeClr val="bg2"/>
                </a:solidFill>
              </a:rPr>
              <a:t> playlist, </a:t>
            </a:r>
            <a:r>
              <a:rPr lang="it-IT" sz="1200" dirty="0" err="1">
                <a:solidFill>
                  <a:schemeClr val="bg2"/>
                </a:solidFill>
              </a:rPr>
              <a:t>ordered</a:t>
            </a:r>
            <a:r>
              <a:rPr lang="it-IT" sz="1200" dirty="0">
                <a:solidFill>
                  <a:schemeClr val="bg2"/>
                </a:solidFill>
              </a:rPr>
              <a:t> by duration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4256" y="1131674"/>
            <a:ext cx="5283351" cy="2913895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65765" y="2612882"/>
            <a:ext cx="5410642" cy="24025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(3)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How </a:t>
            </a:r>
            <a:r>
              <a:rPr lang="it-IT" sz="1200" dirty="0" err="1">
                <a:solidFill>
                  <a:schemeClr val="bg2"/>
                </a:solidFill>
              </a:rPr>
              <a:t>many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n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6616" y="1106589"/>
            <a:ext cx="5725124" cy="206115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93370" y="2740462"/>
            <a:ext cx="6897893" cy="218802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645479" y="1381709"/>
            <a:ext cx="3682092" cy="137382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(4)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Artist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produced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49105" y="1309025"/>
            <a:ext cx="6605188" cy="1997511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57450" y="3552808"/>
            <a:ext cx="6458024" cy="563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(5)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channels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, with </a:t>
            </a:r>
            <a:r>
              <a:rPr lang="it-IT" sz="1200" dirty="0" err="1">
                <a:solidFill>
                  <a:schemeClr val="bg2"/>
                </a:solidFill>
              </a:rPr>
              <a:t>also</a:t>
            </a:r>
            <a:r>
              <a:rPr lang="it-IT" sz="1200" dirty="0">
                <a:solidFill>
                  <a:schemeClr val="bg2"/>
                </a:solidFill>
              </a:rPr>
              <a:t> likes and </a:t>
            </a:r>
            <a:r>
              <a:rPr lang="it-IT" sz="1200" dirty="0" err="1">
                <a:solidFill>
                  <a:schemeClr val="bg2"/>
                </a:solidFill>
              </a:rPr>
              <a:t>comments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0324" y="1195077"/>
            <a:ext cx="6619107" cy="2985037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004457" y="2274526"/>
            <a:ext cx="5962696" cy="26799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(6)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Is</a:t>
            </a:r>
            <a:r>
              <a:rPr lang="it-IT" sz="1200" dirty="0">
                <a:solidFill>
                  <a:schemeClr val="bg2"/>
                </a:solidFill>
              </a:rPr>
              <a:t> the playlist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the one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streams?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42003" y="1163091"/>
            <a:ext cx="4740339" cy="3728024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3897178"/>
            <a:ext cx="4470917" cy="10265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(7)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Genre</a:t>
            </a:r>
            <a:r>
              <a:rPr lang="it-IT" sz="1200" dirty="0">
                <a:solidFill>
                  <a:schemeClr val="bg2"/>
                </a:solidFill>
              </a:rPr>
              <a:t> of top 5 playlists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played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87192" y="1220662"/>
            <a:ext cx="6781940" cy="3098246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28635" y="3037114"/>
            <a:ext cx="6275133" cy="1897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(8)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Random </a:t>
            </a:r>
            <a:r>
              <a:rPr lang="it-IT" sz="1200" dirty="0" err="1">
                <a:solidFill>
                  <a:schemeClr val="bg2"/>
                </a:solidFill>
              </a:rPr>
              <a:t>pair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have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similar</a:t>
            </a:r>
            <a:r>
              <a:rPr lang="it-IT" sz="1200" dirty="0">
                <a:solidFill>
                  <a:schemeClr val="bg2"/>
                </a:solidFill>
              </a:rPr>
              <a:t> tempo and key (</a:t>
            </a:r>
            <a:r>
              <a:rPr lang="it-IT" sz="1200" dirty="0" err="1">
                <a:solidFill>
                  <a:schemeClr val="bg2"/>
                </a:solidFill>
              </a:rPr>
              <a:t>useful</a:t>
            </a:r>
            <a:r>
              <a:rPr lang="it-IT" sz="1200" dirty="0">
                <a:solidFill>
                  <a:schemeClr val="bg2"/>
                </a:solidFill>
              </a:rPr>
              <a:t> for </a:t>
            </a:r>
            <a:r>
              <a:rPr lang="it-IT" sz="1200" dirty="0" err="1">
                <a:solidFill>
                  <a:schemeClr val="bg2"/>
                </a:solidFill>
              </a:rPr>
              <a:t>DJs</a:t>
            </a:r>
            <a:r>
              <a:rPr lang="it-IT" sz="1200" dirty="0">
                <a:solidFill>
                  <a:schemeClr val="bg2"/>
                </a:solidFill>
              </a:rPr>
              <a:t>)</a:t>
            </a:r>
            <a:endParaRPr lang="en-US" sz="1200" dirty="0">
              <a:solidFill>
                <a:schemeClr val="bg2"/>
              </a:solidFill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450577" y="1021026"/>
            <a:ext cx="3900987" cy="4048996"/>
            <a:chOff x="450578" y="1172728"/>
            <a:chExt cx="3749456" cy="3811948"/>
          </a:xfrm>
        </p:grpSpPr>
        <p:pic>
          <p:nvPicPr>
            <p:cNvPr id="2" name="Immagine 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450578" y="1172728"/>
              <a:ext cx="3748529" cy="1771913"/>
            </a:xfrm>
            <a:prstGeom prst="rect">
              <a:avLst/>
            </a:prstGeom>
          </p:spPr>
        </p:pic>
        <p:pic>
          <p:nvPicPr>
            <p:cNvPr id="3" name="Immagine 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50578" y="2944641"/>
              <a:ext cx="3749456" cy="2040035"/>
            </a:xfrm>
            <a:prstGeom prst="rect">
              <a:avLst/>
            </a:prstGeom>
          </p:spPr>
        </p:pic>
      </p:grpSp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02065" y="2411418"/>
            <a:ext cx="5091358" cy="904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(9)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 of a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higher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than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their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related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youtube</a:t>
            </a:r>
            <a:r>
              <a:rPr lang="it-IT" sz="1200" dirty="0">
                <a:solidFill>
                  <a:schemeClr val="bg2"/>
                </a:solidFill>
              </a:rPr>
              <a:t> video (in general)?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64856" y="1309025"/>
            <a:ext cx="5327680" cy="3620626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20936" y="3658756"/>
            <a:ext cx="4494923" cy="10381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(10)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albums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5408" y="1233646"/>
            <a:ext cx="6155282" cy="2913811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96393" y="2739455"/>
            <a:ext cx="5215049" cy="22310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(11)</a:t>
            </a:r>
            <a:endParaRPr sz="1800" dirty="0"/>
          </a:p>
        </p:txBody>
      </p:sp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Relation </a:t>
            </a:r>
            <a:r>
              <a:rPr lang="it-IT" sz="1200" dirty="0" err="1">
                <a:solidFill>
                  <a:schemeClr val="bg2"/>
                </a:solidFill>
              </a:rPr>
              <a:t>between</a:t>
            </a:r>
            <a:r>
              <a:rPr lang="it-IT" sz="1200" dirty="0">
                <a:solidFill>
                  <a:schemeClr val="bg2"/>
                </a:solidFill>
              </a:rPr>
              <a:t> YouTube video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and </a:t>
            </a:r>
            <a:r>
              <a:rPr lang="it-IT" sz="1200" dirty="0" err="1">
                <a:solidFill>
                  <a:schemeClr val="bg2"/>
                </a:solidFill>
              </a:rPr>
              <a:t>corresponding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54288" y="1178405"/>
            <a:ext cx="6662188" cy="1826051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65715" y="2250409"/>
            <a:ext cx="5723998" cy="2715863"/>
          </a:xfrm>
          <a:prstGeom prst="rect">
            <a:avLst/>
          </a:prstGeom>
        </p:spPr>
      </p:pic>
      <p:sp>
        <p:nvSpPr>
          <p:cNvPr id="8" name="Google Shape;780;p40"/>
          <p:cNvSpPr/>
          <p:nvPr/>
        </p:nvSpPr>
        <p:spPr>
          <a:xfrm>
            <a:off x="9218323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Immagine 8" descr="Immagine che contiene testo, Carattere, Elementi grafici, grafica&#10;&#10;Descrizione generata automaticament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09772" y="710564"/>
            <a:ext cx="944872" cy="6148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Elementi grafici, cerchio, Policromia, cartone animato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58757" y="1943636"/>
            <a:ext cx="1431329" cy="1431329"/>
          </a:xfrm>
          <a:prstGeom prst="rect">
            <a:avLst/>
          </a:prstGeom>
        </p:spPr>
      </p:pic>
      <p:pic>
        <p:nvPicPr>
          <p:cNvPr id="9" name="Immagine 8" descr="Immagine che contiene rosso, Elementi grafici, simbolo, Carminio&#10;&#10;Descrizione generata automaticament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0000" y="2272844"/>
            <a:ext cx="865609" cy="597811"/>
          </a:xfrm>
          <a:prstGeom prst="rect">
            <a:avLst/>
          </a:prstGeom>
        </p:spPr>
      </p:pic>
      <p:sp>
        <p:nvSpPr>
          <p:cNvPr id="2" name="Google Shape;122;p25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4" name="Google Shape;137;p25"/>
          <p:cNvSpPr txBox="1"/>
          <p:nvPr/>
        </p:nvSpPr>
        <p:spPr>
          <a:xfrm>
            <a:off x="3012645" y="1591651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Spotify Songs</a:t>
            </a:r>
            <a:endParaRPr sz="1800" dirty="0">
              <a:solidFill>
                <a:schemeClr val="dk1"/>
              </a:solidFill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  <a:sym typeface="Lato" pitchFamily="34" charset="0" panose="020F0502020204030203"/>
            </a:endParaRPr>
          </a:p>
        </p:txBody>
      </p:sp>
      <p:sp>
        <p:nvSpPr>
          <p:cNvPr id="5" name="Google Shape;137;p25"/>
          <p:cNvSpPr txBox="1"/>
          <p:nvPr/>
        </p:nvSpPr>
        <p:spPr>
          <a:xfrm>
            <a:off x="3385617" y="2299940"/>
            <a:ext cx="2372764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2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STREAMS</a:t>
            </a:r>
            <a:r>
              <a:rPr lang="en" sz="1200" dirty="0">
                <a:solidFill>
                  <a:schemeClr val="bg2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, MUSIC INFO, ARTISTS, ALBUMS, PLAYLISTS,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…</a:t>
            </a:r>
            <a:endParaRPr sz="1200" dirty="0">
              <a:solidFill>
                <a:schemeClr val="bg2"/>
              </a:solidFill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  <a:sym typeface="Lato" pitchFamily="34" charset="0" panose="020F0502020204030203"/>
            </a:endParaRPr>
          </a:p>
        </p:txBody>
      </p:sp>
      <p:sp>
        <p:nvSpPr>
          <p:cNvPr id="11" name="Google Shape;137;p25"/>
          <p:cNvSpPr txBox="1"/>
          <p:nvPr/>
        </p:nvSpPr>
        <p:spPr>
          <a:xfrm>
            <a:off x="3012645" y="2820127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Youtube</a:t>
            </a:r>
            <a:r>
              <a:rPr lang="en" sz="18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Videos</a:t>
            </a:r>
            <a:endParaRPr sz="1800" dirty="0">
              <a:solidFill>
                <a:schemeClr val="dk1"/>
              </a:solidFill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  <a:sym typeface="Lato" pitchFamily="34" charset="0" panose="020F0502020204030203"/>
            </a:endParaRPr>
          </a:p>
        </p:txBody>
      </p:sp>
      <p:sp>
        <p:nvSpPr>
          <p:cNvPr id="12" name="Google Shape;137;p25"/>
          <p:cNvSpPr txBox="1"/>
          <p:nvPr/>
        </p:nvSpPr>
        <p:spPr>
          <a:xfrm>
            <a:off x="3541559" y="3528416"/>
            <a:ext cx="2021781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VIEWS, LIKES, COMMENTS, CHANNELS,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…</a:t>
            </a:r>
            <a:endParaRPr sz="1200" dirty="0">
              <a:solidFill>
                <a:schemeClr val="bg2"/>
              </a:solidFill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  <a:sym typeface="Lato" pitchFamily="34" charset="0" panose="020F0502020204030203"/>
            </a:endParaRPr>
          </a:p>
        </p:txBody>
      </p:sp>
      <p:pic>
        <p:nvPicPr>
          <p:cNvPr id="7" name="Immagine 6" descr="Immagine che contiene schizzo, Elementi grafici, clipart, design&#10;&#10;Descrizione generata automaticament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51911" y="1518362"/>
            <a:ext cx="558672" cy="2818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0"/>
          <p:cNvSpPr>
            <a:spLocks noGrp="1" noEditPoints="1"/>
          </p:cNvSpPr>
          <p:nvPr>
            <p:ph type="title"/>
          </p:nvPr>
        </p:nvSpPr>
        <p:spPr>
          <a:xfrm>
            <a:off x="720000" y="1661075"/>
            <a:ext cx="7704000" cy="1195909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</a:t>
            </a:r>
            <a:br>
              <a:rPr lang="en" dirty="0"/>
            </a:br>
            <a:r>
              <a:rPr lang="en" dirty="0"/>
              <a:t>YOUR ATTENTION!</a:t>
            </a:r>
            <a:endParaRPr dirty="0"/>
          </a:p>
        </p:txBody>
      </p:sp>
      <p:sp>
        <p:nvSpPr>
          <p:cNvPr id="780" name="Google Shape;780;p40"/>
          <p:cNvSpPr/>
          <p:nvPr/>
        </p:nvSpPr>
        <p:spPr>
          <a:xfrm>
            <a:off x="7096230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Immagine 1" descr="Immagine che contiene testo, Carattere, Elementi grafici, grafica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87679" y="710564"/>
            <a:ext cx="944872" cy="614841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2425359" y="2571750"/>
            <a:ext cx="42932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grpSp>
        <p:nvGrpSpPr>
          <p:cNvPr id="859" name="Google Shape;859;p43"/>
          <p:cNvGrpSpPr/>
          <p:nvPr/>
        </p:nvGrpSpPr>
        <p:grpSpPr>
          <a:xfrm>
            <a:off x="1277424" y="1240162"/>
            <a:ext cx="2715900" cy="1736588"/>
            <a:chOff x="1277424" y="1240163"/>
            <a:chExt cx="2715900" cy="1736588"/>
          </a:xfrm>
        </p:grpSpPr>
        <p:sp>
          <p:nvSpPr>
            <p:cNvPr id="860" name="Google Shape;860;p43"/>
            <p:cNvSpPr/>
            <p:nvPr/>
          </p:nvSpPr>
          <p:spPr>
            <a:xfrm>
              <a:off x="2216274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861;p43"/>
            <p:cNvSpPr txBox="1"/>
            <p:nvPr/>
          </p:nvSpPr>
          <p:spPr>
            <a:xfrm>
              <a:off x="1277424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salvatorerastelli</a:t>
              </a: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spotify</a:t>
              </a: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-and-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1"/>
                </a:rPr>
                <a:t>youtube</a:t>
              </a:r>
              <a:endParaRPr sz="600" dirty="0">
                <a:solidFill>
                  <a:srgbClr val="00B0F0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endParaRPr>
            </a:p>
          </p:txBody>
        </p:sp>
        <p:sp>
          <p:nvSpPr>
            <p:cNvPr id="862" name="Google Shape;862;p43"/>
            <p:cNvSpPr txBox="1"/>
            <p:nvPr/>
          </p:nvSpPr>
          <p:spPr>
            <a:xfrm>
              <a:off x="1277424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Spotify and </a:t>
              </a:r>
              <a:r>
                <a:rPr lang="en" dirty="0" err="1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Youtube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63" name="Google Shape;863;p43"/>
          <p:cNvGrpSpPr/>
          <p:nvPr/>
        </p:nvGrpSpPr>
        <p:grpSpPr>
          <a:xfrm>
            <a:off x="5150689" y="1240162"/>
            <a:ext cx="2715900" cy="1736588"/>
            <a:chOff x="5150689" y="1240163"/>
            <a:chExt cx="2715900" cy="1736588"/>
          </a:xfrm>
        </p:grpSpPr>
        <p:sp>
          <p:nvSpPr>
            <p:cNvPr id="864" name="Google Shape;864;p43"/>
            <p:cNvSpPr/>
            <p:nvPr/>
          </p:nvSpPr>
          <p:spPr>
            <a:xfrm>
              <a:off x="6089538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43"/>
            <p:cNvSpPr txBox="1"/>
            <p:nvPr/>
          </p:nvSpPr>
          <p:spPr>
            <a:xfrm>
              <a:off x="5150688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sujaykapadnis</a:t>
              </a:r>
              <a:r>
                <a:rPr lang="it-IT" sz="600" dirty="0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 pitchFamily="34" charset="0" panose="020F0502020204030203"/>
                  <a:ea typeface="Lato" pitchFamily="34" charset="0" panose="020F0502020204030203"/>
                  <a:cs typeface="Lato" pitchFamily="34" charset="0" panose="020F0502020204030203"/>
                  <a:sym typeface="Lato" pitchFamily="34" charset="0" panose="020F0502020204030203"/>
                  <a:hlinkClick r:id="rId2"/>
                </a:rPr>
                <a:t>spotify-songs</a:t>
              </a:r>
              <a:endParaRPr sz="600" dirty="0">
                <a:solidFill>
                  <a:srgbClr val="00B0F0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endParaRPr>
            </a:p>
          </p:txBody>
        </p:sp>
        <p:sp>
          <p:nvSpPr>
            <p:cNvPr id="866" name="Google Shape;866;p43"/>
            <p:cNvSpPr txBox="1"/>
            <p:nvPr/>
          </p:nvSpPr>
          <p:spPr>
            <a:xfrm>
              <a:off x="5150688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</a:t>
              </a: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potify songs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871" name="Google Shape;871;p43"/>
          <p:cNvSpPr txBox="1"/>
          <p:nvPr/>
        </p:nvSpPr>
        <p:spPr>
          <a:xfrm>
            <a:off x="995899" y="3208868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Id   Artist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Url_spotify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Track   Album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Album_type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Uri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Energy   Key   Loudness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Valence   Tempo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Duration_ms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Url_youtube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Title   Channel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Views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Likes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Comments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Description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Licensed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official_video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Stream</a:t>
            </a:r>
          </a:p>
        </p:txBody>
      </p:sp>
      <p:cxnSp>
        <p:nvCxnSpPr>
          <p:cNvPr id="892" name="Google Shape;892;p43"/>
          <p:cNvCxnSpPr/>
          <p:nvPr/>
        </p:nvCxnSpPr>
        <p:spPr>
          <a:xfrm>
            <a:off x="3054474" y="1659263"/>
            <a:ext cx="30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Immagine 4" descr="Immagine che contiene schizzo, Elementi grafici, clipart, design&#10;&#10;Descrizione generata automaticament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229303" y="1518362"/>
            <a:ext cx="558672" cy="281802"/>
          </a:xfrm>
          <a:prstGeom prst="rect">
            <a:avLst/>
          </a:prstGeom>
        </p:spPr>
      </p:pic>
      <p:pic>
        <p:nvPicPr>
          <p:cNvPr id="8" name="Immagine 7" descr="Immagine che contiene rosso, Elementi grafici, simbolo, Carminio&#10;&#10;Descrizione generata automaticamente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677585" y="1576595"/>
            <a:ext cx="237126" cy="163765"/>
          </a:xfrm>
          <a:prstGeom prst="rect">
            <a:avLst/>
          </a:prstGeom>
        </p:spPr>
      </p:pic>
      <p:pic>
        <p:nvPicPr>
          <p:cNvPr id="9" name="Immagine 8" descr="Immagine che contiene Elementi grafici, cerchio, Policromia, cartone animato&#10;&#10;Descrizione generata automaticamente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331560" y="1469264"/>
            <a:ext cx="359225" cy="359225"/>
          </a:xfrm>
          <a:prstGeom prst="rect">
            <a:avLst/>
          </a:prstGeom>
        </p:spPr>
      </p:pic>
      <p:pic>
        <p:nvPicPr>
          <p:cNvPr id="7" name="Immagine 6" descr="Immagine che contiene Elementi grafici, logo, simbolo, grafica&#10;&#10;Descrizione generata automaticamente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344231" y="1508249"/>
            <a:ext cx="597912" cy="300459"/>
          </a:xfrm>
          <a:prstGeom prst="rect">
            <a:avLst/>
          </a:prstGeom>
        </p:spPr>
      </p:pic>
      <p:sp>
        <p:nvSpPr>
          <p:cNvPr id="10" name="Google Shape;871;p43"/>
          <p:cNvSpPr txBox="1"/>
          <p:nvPr/>
        </p:nvSpPr>
        <p:spPr>
          <a:xfrm>
            <a:off x="4853525" y="3204634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track_id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track_name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track_artist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track_popularity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track_album_id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track_album_name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track_album_release_date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playlist_name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playlist_id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playlist_genre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playlist_subgenre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energy. key   loudness   mode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valence</a:t>
            </a:r>
            <a:r>
              <a:rPr lang="it-IT" sz="900" dirty="0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   tempo  </a:t>
            </a:r>
            <a:r>
              <a:rPr lang="it-IT" sz="900" dirty="0" err="1">
                <a:solidFill>
                  <a:schemeClr val="dk1"/>
                </a:solidFill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  <a:sym typeface="Lato" pitchFamily="34" charset="0" panose="020F0502020204030203"/>
              </a:rPr>
              <a:t>duration_ms</a:t>
            </a:r>
            <a:endParaRPr lang="it-IT" sz="900" dirty="0">
              <a:solidFill>
                <a:schemeClr val="dk1"/>
              </a:solidFill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  <a:sym typeface="Lato" pitchFamily="34" charset="0" panose="020F0502020204030203"/>
            </a:endParaRPr>
          </a:p>
        </p:txBody>
      </p:sp>
      <p:pic>
        <p:nvPicPr>
          <p:cNvPr id="3" name="Immagine 2" descr="Immagine che contiene Carattere, Elementi grafici, logo, grafica&#10;&#10;Descrizione generata automaticamente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4226834" y="1338196"/>
            <a:ext cx="679902" cy="262597"/>
          </a:xfrm>
          <a:prstGeom prst="rect">
            <a:avLst/>
          </a:prstGeom>
        </p:spPr>
      </p:pic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-2261942" y="3256208"/>
            <a:ext cx="1539158" cy="621809"/>
          </a:xfrm>
          <a:prstGeom prst="rect">
            <a:avLst/>
          </a:prstGeom>
          <a:noFill/>
        </p:spPr>
      </p:pic>
      <p:pic>
        <p:nvPicPr>
          <p:cNvPr id="4" name="Picture 2" descr="Home | rdflib.github.io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886618" y="5324106"/>
            <a:ext cx="538904" cy="538904"/>
          </a:xfrm>
          <a:prstGeom prst="rect">
            <a:avLst/>
          </a:prstGeom>
          <a:noFill/>
        </p:spPr>
      </p:pic>
      <p:pic>
        <p:nvPicPr>
          <p:cNvPr id="6" name="Picture 6" descr="GraphDB - Revision #13 - Database of Databases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9873722" y="1413982"/>
            <a:ext cx="1272643" cy="356605"/>
          </a:xfrm>
          <a:prstGeom prst="rect">
            <a:avLst/>
          </a:prstGeom>
          <a:noFill/>
        </p:spPr>
      </p:pic>
      <p:sp>
        <p:nvSpPr>
          <p:cNvPr id="12" name="Google Shape;111;p23"/>
          <p:cNvSpPr txBox="1"/>
          <p:nvPr/>
        </p:nvSpPr>
        <p:spPr>
          <a:xfrm>
            <a:off x="423188" y="-1929204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, duplicate data, …</a:t>
            </a:r>
          </a:p>
        </p:txBody>
      </p:sp>
      <p:sp>
        <p:nvSpPr>
          <p:cNvPr id="13" name="Google Shape;111;p23"/>
          <p:cNvSpPr txBox="1"/>
          <p:nvPr/>
        </p:nvSpPr>
        <p:spPr>
          <a:xfrm>
            <a:off x="2570672" y="-1496204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Id matching</a:t>
            </a:r>
          </a:p>
        </p:txBody>
      </p:sp>
      <p:sp>
        <p:nvSpPr>
          <p:cNvPr id="14" name="Google Shape;111;p23"/>
          <p:cNvSpPr txBox="1"/>
          <p:nvPr/>
        </p:nvSpPr>
        <p:spPr>
          <a:xfrm>
            <a:off x="4718155" y="-1368712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</a:endParaRPr>
          </a:p>
        </p:txBody>
      </p:sp>
      <p:sp>
        <p:nvSpPr>
          <p:cNvPr id="15" name="Google Shape;111;p23"/>
          <p:cNvSpPr txBox="1"/>
          <p:nvPr/>
        </p:nvSpPr>
        <p:spPr>
          <a:xfrm>
            <a:off x="6865638" y="-784019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022475" y="19113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1987550" y="197802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schermata, cerchio, diagramma, design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85800" y="5213698"/>
            <a:ext cx="7772400" cy="3428130"/>
          </a:xfrm>
          <a:prstGeom prst="rect">
            <a:avLst/>
          </a:prstGeom>
        </p:spPr>
      </p:pic>
      <p:sp>
        <p:nvSpPr>
          <p:cNvPr id="7" name="Titolo 6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  <p:sp>
        <p:nvSpPr>
          <p:cNvPr id="11" name="Google Shape;111;p23"/>
          <p:cNvSpPr txBox="1"/>
          <p:nvPr/>
        </p:nvSpPr>
        <p:spPr>
          <a:xfrm>
            <a:off x="423188" y="1512728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, duplicate data, …</a:t>
            </a:r>
          </a:p>
        </p:txBody>
      </p:sp>
      <p:cxnSp>
        <p:nvCxnSpPr>
          <p:cNvPr id="16" name="Connettore 7 15"/>
          <p:cNvCxnSpPr/>
          <p:nvPr/>
        </p:nvCxnSpPr>
        <p:spPr>
          <a:xfrm>
            <a:off x="2122098" y="1887977"/>
            <a:ext cx="448574" cy="3457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11;p23"/>
          <p:cNvSpPr txBox="1"/>
          <p:nvPr/>
        </p:nvSpPr>
        <p:spPr>
          <a:xfrm>
            <a:off x="2570672" y="1945728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Id matching</a:t>
            </a:r>
          </a:p>
        </p:txBody>
      </p:sp>
      <p:cxnSp>
        <p:nvCxnSpPr>
          <p:cNvPr id="23" name="Connettore 7 22"/>
          <p:cNvCxnSpPr/>
          <p:nvPr/>
        </p:nvCxnSpPr>
        <p:spPr>
          <a:xfrm>
            <a:off x="4269581" y="2233728"/>
            <a:ext cx="448574" cy="2880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11;p23"/>
          <p:cNvSpPr txBox="1"/>
          <p:nvPr/>
        </p:nvSpPr>
        <p:spPr>
          <a:xfrm>
            <a:off x="4718155" y="2073220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</a:endParaRPr>
          </a:p>
        </p:txBody>
      </p:sp>
      <p:sp>
        <p:nvSpPr>
          <p:cNvPr id="25" name="Google Shape;111;p23"/>
          <p:cNvSpPr txBox="1"/>
          <p:nvPr/>
        </p:nvSpPr>
        <p:spPr>
          <a:xfrm>
            <a:off x="6865638" y="2657913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t">
            <a:noAutofit/>
          </a:bodyPr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itchFamily="34" charset="0" panose="020F0502020204030203"/>
                <a:ea typeface="Lato" pitchFamily="34" charset="0" panose="020F0502020204030203"/>
                <a:cs typeface="Lato" pitchFamily="34" charset="0" panose="020F0502020204030203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itchFamily="34" charset="0" panose="020F0502020204030203"/>
              <a:ea typeface="Lato" pitchFamily="34" charset="0" panose="020F0502020204030203"/>
              <a:cs typeface="Lato" pitchFamily="34" charset="0" panose="020F0502020204030203"/>
            </a:endParaRPr>
          </a:p>
        </p:txBody>
      </p:sp>
      <p:cxnSp>
        <p:nvCxnSpPr>
          <p:cNvPr id="26" name="Connettore 7 25"/>
          <p:cNvCxnSpPr/>
          <p:nvPr/>
        </p:nvCxnSpPr>
        <p:spPr>
          <a:xfrm>
            <a:off x="6417064" y="2563486"/>
            <a:ext cx="448574" cy="389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ome | rdflib.github.i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86618" y="3978388"/>
            <a:ext cx="538904" cy="538904"/>
          </a:xfrm>
          <a:prstGeom prst="rect">
            <a:avLst/>
          </a:prstGeom>
          <a:noFill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12904" y="3256208"/>
            <a:ext cx="1539158" cy="621809"/>
          </a:xfrm>
          <a:prstGeom prst="rect">
            <a:avLst/>
          </a:prstGeom>
          <a:noFill/>
        </p:spPr>
      </p:pic>
      <p:pic>
        <p:nvPicPr>
          <p:cNvPr id="3078" name="Picture 6" descr="GraphDB - Revision #13 - Database of Database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802724" y="1413982"/>
            <a:ext cx="1272643" cy="35660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484" name="Immagine 48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0000" y="1270345"/>
            <a:ext cx="7704000" cy="34281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484" name="Immagine 48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28600" y="1191251"/>
            <a:ext cx="7142671" cy="31305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Immagine 48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50273" y="1371601"/>
            <a:ext cx="7045498" cy="2976745"/>
          </a:xfrm>
          <a:prstGeom prst="rect">
            <a:avLst/>
          </a:prstGeom>
        </p:spPr>
      </p:pic>
      <p:sp>
        <p:nvSpPr>
          <p:cNvPr id="483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2" name="Picture 2" descr="SHACL shape validation in your own language | Joinup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254913" y="1185840"/>
            <a:ext cx="489493" cy="489493"/>
          </a:xfrm>
          <a:prstGeom prst="rect">
            <a:avLst/>
          </a:prstGeom>
          <a:noFill/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18601" y="2519360"/>
            <a:ext cx="1701438" cy="1476247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079279" y="2519360"/>
            <a:ext cx="1660330" cy="149328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1545345" y="1988181"/>
            <a:ext cx="1908628" cy="201750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1545345" y="4005690"/>
            <a:ext cx="1908628" cy="6853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VALIDATION</a:t>
            </a:r>
            <a:endParaRPr dirty="0"/>
          </a:p>
        </p:txBody>
      </p:sp>
      <p:pic>
        <p:nvPicPr>
          <p:cNvPr id="1026" name="Picture 2" descr="SHACL shape validation in your own language | Joinup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327253" y="1185840"/>
            <a:ext cx="489493" cy="489493"/>
          </a:xfrm>
          <a:prstGeom prst="rect">
            <a:avLst/>
          </a:prstGeom>
          <a:noFill/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90941" y="2519360"/>
            <a:ext cx="1701438" cy="1476247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51619" y="2519360"/>
            <a:ext cx="1660330" cy="1493284"/>
          </a:xfrm>
          <a:prstGeom prst="rect">
            <a:avLst/>
          </a:prstGeom>
        </p:spPr>
      </p:pic>
      <p:grpSp>
        <p:nvGrpSpPr>
          <p:cNvPr id="8" name="Gruppo 7"/>
          <p:cNvGrpSpPr/>
          <p:nvPr/>
        </p:nvGrpSpPr>
        <p:grpSpPr>
          <a:xfrm>
            <a:off x="3617685" y="1988181"/>
            <a:ext cx="1908628" cy="2702822"/>
            <a:chOff x="3617685" y="1988181"/>
            <a:chExt cx="1908628" cy="2702822"/>
          </a:xfrm>
        </p:grpSpPr>
        <p:pic>
          <p:nvPicPr>
            <p:cNvPr id="4" name="Immagine 3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617685" y="1988181"/>
              <a:ext cx="1908628" cy="2017509"/>
            </a:xfrm>
            <a:prstGeom prst="rect">
              <a:avLst/>
            </a:prstGeom>
          </p:spPr>
        </p:pic>
        <p:pic>
          <p:nvPicPr>
            <p:cNvPr id="5" name="Immagine 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617685" y="4005690"/>
              <a:ext cx="1908628" cy="685313"/>
            </a:xfrm>
            <a:prstGeom prst="rect">
              <a:avLst/>
            </a:prstGeom>
          </p:spPr>
        </p:pic>
      </p:grpSp>
      <p:pic>
        <p:nvPicPr>
          <p:cNvPr id="6" name="Immagine 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572000" y="-2110550"/>
            <a:ext cx="4478542" cy="1904227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87055" y="-1846710"/>
            <a:ext cx="4484945" cy="13765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Immagine 20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68698" y="1309025"/>
            <a:ext cx="7572110" cy="2324082"/>
          </a:xfrm>
          <a:prstGeom prst="rect">
            <a:avLst/>
          </a:prstGeom>
        </p:spPr>
      </p:pic>
      <p:sp>
        <p:nvSpPr>
          <p:cNvPr id="4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(1)</a:t>
            </a:r>
            <a:endParaRPr sz="1800" dirty="0"/>
          </a:p>
        </p:txBody>
      </p:sp>
      <p:pic>
        <p:nvPicPr>
          <p:cNvPr id="204" name="Immagine 20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339192" y="2422434"/>
            <a:ext cx="5719513" cy="2431874"/>
          </a:xfrm>
          <a:prstGeom prst="rect">
            <a:avLst/>
          </a:prstGeom>
        </p:spPr>
      </p:pic>
      <p:sp>
        <p:nvSpPr>
          <p:cNvPr id="5" name="Google Shape;483;p30"/>
          <p:cNvSpPr txBox="1"/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</a:t>
            </a:r>
            <a:endParaRPr lang="en-US" sz="1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uma &amp; Emergency Center Infographics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1069</Words>
  <Application>Microsoft Office PowerPoint</Application>
  <PresentationFormat>Presentazione su schermo (16:9)</PresentationFormat>
  <Paragraphs>87</Paragraphs>
  <Slides>20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Palanquin Dark Medium</vt:lpstr>
      <vt:lpstr>Lato</vt:lpstr>
      <vt:lpstr>Lexend Exa Medium</vt:lpstr>
      <vt:lpstr>Lexend Exa</vt:lpstr>
      <vt:lpstr>Arial</vt:lpstr>
      <vt:lpstr>Roboto Condensed Light</vt:lpstr>
      <vt:lpstr>Trauma &amp; Emergency Center Infographics by Slidesgo</vt:lpstr>
      <vt:lpstr>Spotify &amp; Youtube Songs Statistics FRANGI Francesco Frigato, Andrea Felline, Gianluca Antolini</vt:lpstr>
      <vt:lpstr>TOPIC</vt:lpstr>
      <vt:lpstr>DATASETS</vt:lpstr>
      <vt:lpstr>PIPELINE</vt:lpstr>
      <vt:lpstr>ONTOLOGY</vt:lpstr>
      <vt:lpstr>ONTOLOGY</vt:lpstr>
      <vt:lpstr>ONTOLOGY</vt:lpstr>
      <vt:lpstr>VALIDATION</vt:lpstr>
      <vt:lpstr>QUERIES (1)</vt:lpstr>
      <vt:lpstr>QUERIES (2)</vt:lpstr>
      <vt:lpstr>QUERIES (3)</vt:lpstr>
      <vt:lpstr>QUERIES (4)</vt:lpstr>
      <vt:lpstr>QUERIES (5)</vt:lpstr>
      <vt:lpstr>QUERIES (6)</vt:lpstr>
      <vt:lpstr>QUERIES (7)</vt:lpstr>
      <vt:lpstr>QUERIES (8)</vt:lpstr>
      <vt:lpstr>QUERIES (9)</vt:lpstr>
      <vt:lpstr>QUERIES (10)</vt:lpstr>
      <vt:lpstr>QUERIES (11)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&amp; Youtube Songs Statistics FRANGI Francesco Frigato, Andrea Felline, Gianluca Antolini</dc:title>
  <cp:lastModifiedBy>Francesco Frigato</cp:lastModifiedBy>
  <cp:revision>14</cp:revision>
  <dcterms:modified xsi:type="dcterms:W3CDTF">2024-01-05T15:31:28Z</dcterms:modified>
</cp:coreProperties>
</file>